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68" r:id="rId3"/>
    <p:sldId id="261" r:id="rId4"/>
    <p:sldId id="265" r:id="rId5"/>
    <p:sldId id="263" r:id="rId6"/>
    <p:sldId id="264" r:id="rId7"/>
    <p:sldId id="270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DB29102-64A4-40E4-B7B0-D872B74AB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61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7F8EAE8-D682-49B0-B6C9-B6761ACF1B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09EE2C0-6F5E-42EB-A407-A31025F8B60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1544997-9766-41D3-B56E-30FD63A2FF7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11E47E6-E0FA-47C6-A8ED-5D0B5811B1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40F050F-13A4-4068-A973-B2CB3FCCB74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ED57-EC0B-4812-B6F8-2532C2F13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19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1C11E-A201-4245-8815-1F8C4B44D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FF67-67EF-4951-85B3-939CD3FE0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74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02E2-D071-419D-A0BC-5F0F1162F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10103-E6CA-48BF-ACF2-A6442FDC3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2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7039F-1DEF-471C-9EF3-B2A9752E1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14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58171-0CE4-4A78-BF8F-84616D895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1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89832-44A5-4DA6-8255-A6A8B70F20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78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2AF59-19B9-42B5-9BAB-33847C3B4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19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0D0E-2726-4315-9316-1B9E776B0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79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9B6DD-E356-444A-B455-97D357FD5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53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A955F16-A3FF-4013-9511-AAEE0769DB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6.wmf"/><Relationship Id="rId4" Type="http://schemas.openxmlformats.org/officeDocument/2006/relationships/image" Target="../media/image17.gi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demonstrations.wolfram.com/WavepacketForAFreeParticle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3.png"/><Relationship Id="rId7" Type="http://schemas.openxmlformats.org/officeDocument/2006/relationships/image" Target="../media/image240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2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11" Type="http://schemas.openxmlformats.org/officeDocument/2006/relationships/image" Target="../media/image28.png"/><Relationship Id="rId5" Type="http://schemas.openxmlformats.org/officeDocument/2006/relationships/image" Target="../media/image25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4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6.png"/><Relationship Id="rId7" Type="http://schemas.openxmlformats.org/officeDocument/2006/relationships/image" Target="../media/image350.pn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66579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Plausibility Argument</a:t>
            </a:r>
          </a:p>
          <a:p>
            <a:pPr algn="ctr"/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Uncertainty Principle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0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570547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waves </a:t>
            </a:r>
            <a:r>
              <a:rPr lang="en-US" sz="2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go on forever...</a:t>
            </a:r>
          </a:p>
        </p:txBody>
      </p:sp>
      <p:pic>
        <p:nvPicPr>
          <p:cNvPr id="5124" name="Picture 6" descr="sinusoidal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43982"/>
            <a:ext cx="43624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874652"/>
              </p:ext>
            </p:extLst>
          </p:nvPr>
        </p:nvGraphicFramePr>
        <p:xfrm>
          <a:off x="5791200" y="3382382"/>
          <a:ext cx="19510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5" imgW="1307532" imgH="431613" progId="Equation.3">
                  <p:embed/>
                </p:oleObj>
              </mc:Choice>
              <mc:Fallback>
                <p:oleObj name="Equation" r:id="rId5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382382"/>
                        <a:ext cx="195103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4953000" y="791582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 wave that propagates forever in one dimension is described by:</a:t>
            </a:r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5486400" y="4144382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angular frequency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6629400" y="4144382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wave number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2364569"/>
            <a:ext cx="20574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7" descr="em wav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20382"/>
            <a:ext cx="54959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5181600" y="2925182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in shorthand: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175" y="4830182"/>
            <a:ext cx="859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quantum description of a particle, the wavelength represents the momentum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39946" y="5220895"/>
                <a:ext cx="1161728" cy="728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𝝀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𝒅𝑩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𝒉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46" y="5220895"/>
                <a:ext cx="1161728" cy="72878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714500" y="5321345"/>
                <a:ext cx="2321020" cy="3879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Ψ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0" y="5321345"/>
                <a:ext cx="2321020" cy="387927"/>
              </a:xfrm>
              <a:prstGeom prst="rect">
                <a:avLst/>
              </a:prstGeom>
              <a:blipFill rotWithShape="1">
                <a:blip r:embed="rId9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22042" y="5236007"/>
            <a:ext cx="3650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For this kind of wave the momentum</a:t>
            </a:r>
          </a:p>
          <a:p>
            <a:r>
              <a:rPr lang="en-US" sz="1600" dirty="0"/>
              <a:t>h</a:t>
            </a:r>
            <a:r>
              <a:rPr lang="en-US" sz="1600" dirty="0" smtClean="0"/>
              <a:t>as a single value, with no uncertainty</a:t>
            </a:r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033971" y="5830201"/>
                <a:ext cx="10565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𝒑</m:t>
                      </m:r>
                      <m:r>
                        <a:rPr lang="en-US" sz="2000" b="1" i="1" smtClean="0">
                          <a:latin typeface="Cambria Math"/>
                        </a:rPr>
                        <m:t>=ℏ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𝒌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971" y="5830201"/>
                <a:ext cx="1056508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283894" y="589698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and</a:t>
            </a:r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972692" y="5820782"/>
                <a:ext cx="1031886" cy="42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692" y="5820782"/>
                <a:ext cx="1031886" cy="427618"/>
              </a:xfrm>
              <a:prstGeom prst="rect">
                <a:avLst/>
              </a:prstGeom>
              <a:blipFill rotWithShape="1">
                <a:blip r:embed="rId11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114047" y="5830201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or</a:t>
            </a:r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5619285" y="5807918"/>
                <a:ext cx="10693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𝒑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285" y="5807918"/>
                <a:ext cx="1069332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314080" y="1436706"/>
                <a:ext cx="277838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𝜆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080" y="1436706"/>
                <a:ext cx="2778389" cy="714683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243051" y="2130723"/>
                <a:ext cx="9204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𝒄</m:t>
                      </m:r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𝝀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051" y="2130723"/>
                <a:ext cx="920445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601727" y="3324553"/>
                <a:ext cx="230441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𝑘𝑥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727" y="3324553"/>
                <a:ext cx="2304412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794549" y="6373977"/>
            <a:ext cx="3027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*where* is the wave????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3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7" grpId="0"/>
      <p:bldP spid="18" grpId="0"/>
      <p:bldP spid="19" grpId="0"/>
      <p:bldP spid="20" grpId="0"/>
      <p:bldP spid="21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superpositionstandi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destructive_interfere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12000"/>
          <a:stretch>
            <a:fillRect/>
          </a:stretch>
        </p:blipFill>
        <p:spPr bwMode="auto">
          <a:xfrm>
            <a:off x="228600" y="228600"/>
            <a:ext cx="4343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5410200" y="381000"/>
            <a:ext cx="3095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Interference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029200" y="1563469"/>
            <a:ext cx="381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linear superposition waves 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interfere (add or cancel)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029200" y="2706469"/>
            <a:ext cx="381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Recall that we built linearity into the Schrodinger equation!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superpositionbea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52675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5029200" y="2886075"/>
            <a:ext cx="27432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“Beats” occur when you add two waves of slightly different frequency.  They will interfere constructively in some areas and destructively in others.</a:t>
            </a:r>
          </a:p>
        </p:txBody>
      </p:sp>
      <p:graphicFrame>
        <p:nvGraphicFramePr>
          <p:cNvPr id="819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832868"/>
              </p:ext>
            </p:extLst>
          </p:nvPr>
        </p:nvGraphicFramePr>
        <p:xfrm>
          <a:off x="609600" y="1285875"/>
          <a:ext cx="67913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" name="Equation" r:id="rId5" imgW="4013200" imgH="863600" progId="Equation.3">
                  <p:embed/>
                </p:oleObj>
              </mc:Choice>
              <mc:Fallback>
                <p:oleObj name="Equation" r:id="rId5" imgW="4013200" imgH="863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85875"/>
                        <a:ext cx="67913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381000" y="752475"/>
            <a:ext cx="640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Interefering waves, generally…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304800" y="5019675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Can be interpreted as a sinusoidal envelope:</a:t>
            </a:r>
          </a:p>
        </p:txBody>
      </p:sp>
      <p:graphicFrame>
        <p:nvGraphicFramePr>
          <p:cNvPr id="819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440734"/>
              </p:ext>
            </p:extLst>
          </p:nvPr>
        </p:nvGraphicFramePr>
        <p:xfrm>
          <a:off x="5562600" y="4867275"/>
          <a:ext cx="21304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name="Equation" r:id="rId7" imgW="1320227" imgH="431613" progId="Equation.3">
                  <p:embed/>
                </p:oleObj>
              </mc:Choice>
              <mc:Fallback>
                <p:oleObj name="Equation" r:id="rId7" imgW="1320227" imgH="4316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67275"/>
                        <a:ext cx="2130425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152400" y="5781675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Modulating a high frequency wave within the envelope:</a:t>
            </a:r>
          </a:p>
        </p:txBody>
      </p:sp>
      <p:graphicFrame>
        <p:nvGraphicFramePr>
          <p:cNvPr id="820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640787"/>
              </p:ext>
            </p:extLst>
          </p:nvPr>
        </p:nvGraphicFramePr>
        <p:xfrm>
          <a:off x="5943600" y="5629275"/>
          <a:ext cx="30432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" name="Equation" r:id="rId9" imgW="1892300" imgH="431800" progId="Equation.3">
                  <p:embed/>
                </p:oleObj>
              </mc:Choice>
              <mc:Fallback>
                <p:oleObj name="Equation" r:id="rId9" imgW="1892300" imgH="431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629275"/>
                        <a:ext cx="304323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8390" y="224135"/>
            <a:ext cx="4493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Make a Localized Wave?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4"/>
          <p:cNvGrpSpPr>
            <a:grpSpLocks/>
          </p:cNvGrpSpPr>
          <p:nvPr/>
        </p:nvGrpSpPr>
        <p:grpSpPr bwMode="auto">
          <a:xfrm>
            <a:off x="228600" y="1143000"/>
            <a:ext cx="4876800" cy="3381375"/>
            <a:chOff x="1200" y="672"/>
            <a:chExt cx="3072" cy="2130"/>
          </a:xfrm>
        </p:grpSpPr>
        <p:pic>
          <p:nvPicPr>
            <p:cNvPr id="9235" name="Picture 19" descr="hyperphysics uncertainty princip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672"/>
              <a:ext cx="3072" cy="2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2544" y="768"/>
              <a:ext cx="1632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640" y="2208"/>
              <a:ext cx="1536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2640" y="1248"/>
              <a:ext cx="1584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392" y="816"/>
              <a:ext cx="110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676400" y="152400"/>
            <a:ext cx="5943600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ITC Avant Garde Gothic Demi" pitchFamily="34" charset="0"/>
              </a:rPr>
              <a:t>FOURIER THEOREM:  any wave packet can be expressed as a superposition of an infinite number of harmonic waves</a:t>
            </a:r>
          </a:p>
        </p:txBody>
      </p:sp>
      <p:grpSp>
        <p:nvGrpSpPr>
          <p:cNvPr id="9220" name="Group 17"/>
          <p:cNvGrpSpPr>
            <a:grpSpLocks/>
          </p:cNvGrpSpPr>
          <p:nvPr/>
        </p:nvGrpSpPr>
        <p:grpSpPr bwMode="auto">
          <a:xfrm>
            <a:off x="533400" y="4191000"/>
            <a:ext cx="7848600" cy="2546350"/>
            <a:chOff x="336" y="1104"/>
            <a:chExt cx="4944" cy="1604"/>
          </a:xfrm>
        </p:grpSpPr>
        <p:graphicFrame>
          <p:nvGraphicFramePr>
            <p:cNvPr id="9223" name="Object 5"/>
            <p:cNvGraphicFramePr>
              <a:graphicFrameLocks noChangeAspect="1"/>
            </p:cNvGraphicFramePr>
            <p:nvPr/>
          </p:nvGraphicFramePr>
          <p:xfrm>
            <a:off x="1536" y="1584"/>
            <a:ext cx="2568" cy="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6" name="Equation" r:id="rId5" imgW="1625600" imgH="419100" progId="Equation.3">
                    <p:embed/>
                  </p:oleObj>
                </mc:Choice>
                <mc:Fallback>
                  <p:oleObj name="Equation" r:id="rId5" imgW="1625600" imgH="4191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584"/>
                          <a:ext cx="2568" cy="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Oval 6"/>
            <p:cNvSpPr>
              <a:spLocks noChangeArrowheads="1"/>
            </p:cNvSpPr>
            <p:nvPr/>
          </p:nvSpPr>
          <p:spPr bwMode="auto">
            <a:xfrm>
              <a:off x="1392" y="1680"/>
              <a:ext cx="768" cy="48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 flipH="1" flipV="1">
              <a:off x="1056" y="1488"/>
              <a:ext cx="432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Text Box 8"/>
            <p:cNvSpPr txBox="1">
              <a:spLocks noChangeArrowheads="1"/>
            </p:cNvSpPr>
            <p:nvPr/>
          </p:nvSpPr>
          <p:spPr bwMode="auto">
            <a:xfrm>
              <a:off x="336" y="1200"/>
              <a:ext cx="91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spatially localized wave group</a:t>
              </a:r>
            </a:p>
          </p:txBody>
        </p:sp>
        <p:sp>
          <p:nvSpPr>
            <p:cNvPr id="9228" name="Line 10"/>
            <p:cNvSpPr>
              <a:spLocks noChangeShapeType="1"/>
            </p:cNvSpPr>
            <p:nvPr/>
          </p:nvSpPr>
          <p:spPr bwMode="auto">
            <a:xfrm flipH="1">
              <a:off x="3072" y="2064"/>
              <a:ext cx="144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2400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amplitude of wave with wavenumber k=2</a:t>
              </a:r>
              <a:r>
                <a:rPr lang="en-US" altLang="en-US" sz="1800">
                  <a:solidFill>
                    <a:srgbClr val="FF0000"/>
                  </a:solidFill>
                  <a:latin typeface="SymbolPS" pitchFamily="18" charset="2"/>
                </a:rPr>
                <a:t>p</a:t>
              </a: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/</a:t>
              </a:r>
              <a:r>
                <a:rPr lang="en-US" altLang="en-US" sz="1800">
                  <a:solidFill>
                    <a:srgbClr val="FF0000"/>
                  </a:solidFill>
                  <a:latin typeface="SymbolPS" pitchFamily="18" charset="2"/>
                </a:rPr>
                <a:t>l</a:t>
              </a: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 flipH="1" flipV="1">
              <a:off x="2784" y="1488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Text Box 13"/>
            <p:cNvSpPr txBox="1">
              <a:spLocks noChangeArrowheads="1"/>
            </p:cNvSpPr>
            <p:nvPr/>
          </p:nvSpPr>
          <p:spPr bwMode="auto">
            <a:xfrm>
              <a:off x="1344" y="1104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adding varying amounts of an infinite number of waves</a:t>
              </a:r>
            </a:p>
          </p:txBody>
        </p:sp>
        <p:sp>
          <p:nvSpPr>
            <p:cNvPr id="9233" name="Line 15"/>
            <p:cNvSpPr>
              <a:spLocks noChangeShapeType="1"/>
            </p:cNvSpPr>
            <p:nvPr/>
          </p:nvSpPr>
          <p:spPr bwMode="auto">
            <a:xfrm flipV="1">
              <a:off x="3744" y="1536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Text Box 16"/>
            <p:cNvSpPr txBox="1">
              <a:spLocks noChangeArrowheads="1"/>
            </p:cNvSpPr>
            <p:nvPr/>
          </p:nvSpPr>
          <p:spPr bwMode="auto">
            <a:xfrm>
              <a:off x="3600" y="124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sinusoidal expression for harmonics</a:t>
              </a:r>
            </a:p>
          </p:txBody>
        </p:sp>
      </p:grp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2362200" y="1295400"/>
            <a:ext cx="2819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/>
              <a:t>Adding several waves of different wavelengths together will produce an interference pattern which begins to localize the wave.</a:t>
            </a:r>
          </a:p>
        </p:txBody>
      </p:sp>
      <p:sp>
        <p:nvSpPr>
          <p:cNvPr id="9222" name="Text Box 26"/>
          <p:cNvSpPr txBox="1">
            <a:spLocks noChangeArrowheads="1"/>
          </p:cNvSpPr>
          <p:nvPr/>
        </p:nvSpPr>
        <p:spPr bwMode="auto">
          <a:xfrm>
            <a:off x="5715000" y="1295400"/>
            <a:ext cx="27432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To form a pulse that is zero everywhere outside of a finite spatial range </a:t>
            </a:r>
            <a:r>
              <a:rPr lang="en-US" altLang="en-US" sz="1800">
                <a:latin typeface="SymbolPS" pitchFamily="18" charset="2"/>
              </a:rPr>
              <a:t>D</a:t>
            </a:r>
            <a:r>
              <a:rPr lang="en-US" altLang="en-US" sz="1800"/>
              <a:t>x requires adding together an infinite number of waves with continuously varying wavelengths and amplitudes.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337955" y="3107871"/>
            <a:ext cx="1066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49187" y="3107871"/>
            <a:ext cx="1066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8"/>
          <p:cNvGrpSpPr>
            <a:grpSpLocks/>
          </p:cNvGrpSpPr>
          <p:nvPr/>
        </p:nvGrpSpPr>
        <p:grpSpPr bwMode="auto">
          <a:xfrm>
            <a:off x="381000" y="2590800"/>
            <a:ext cx="7843838" cy="2262188"/>
            <a:chOff x="288" y="720"/>
            <a:chExt cx="4941" cy="1425"/>
          </a:xfrm>
        </p:grpSpPr>
        <p:pic>
          <p:nvPicPr>
            <p:cNvPr id="11270" name="Picture 5" descr="uncertainty wave packe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768"/>
              <a:ext cx="4941" cy="1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1632" y="720"/>
              <a:ext cx="2448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2112" y="1104"/>
              <a:ext cx="240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63912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Uncertainty Principle</a:t>
            </a: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7848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Remember </a:t>
            </a:r>
            <a:r>
              <a:rPr lang="en-US" altLang="en-US" sz="1800" b="1" dirty="0" smtClean="0"/>
              <a:t>the cosine </a:t>
            </a:r>
            <a:r>
              <a:rPr lang="en-US" altLang="en-US" sz="1800" b="1" dirty="0"/>
              <a:t>wave that went on “forever”?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We knew its momentum very precisely, because the momentum is a function of the </a:t>
            </a:r>
            <a:r>
              <a:rPr lang="en-US" altLang="en-US" sz="1800" dirty="0" smtClean="0"/>
              <a:t>wavelength, </a:t>
            </a:r>
            <a:r>
              <a:rPr lang="en-US" altLang="en-US" sz="1800" dirty="0"/>
              <a:t>and the </a:t>
            </a:r>
            <a:r>
              <a:rPr lang="en-US" altLang="en-US" sz="1800" dirty="0" smtClean="0"/>
              <a:t>wavelength </a:t>
            </a:r>
            <a:r>
              <a:rPr lang="en-US" altLang="en-US" sz="1800" dirty="0"/>
              <a:t>was very well defined.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But what is the </a:t>
            </a:r>
            <a:r>
              <a:rPr lang="en-US" altLang="en-US" sz="1800" dirty="0" smtClean="0"/>
              <a:t>wavelength </a:t>
            </a:r>
            <a:r>
              <a:rPr lang="en-US" altLang="en-US" sz="1800" dirty="0"/>
              <a:t>of a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localized wave packet?  We had to add a bunch of waves of different </a:t>
            </a:r>
            <a:r>
              <a:rPr lang="en-US" altLang="en-US" sz="1800" dirty="0" smtClean="0"/>
              <a:t>wavelengths </a:t>
            </a:r>
            <a:r>
              <a:rPr lang="en-US" altLang="en-US" sz="1800" dirty="0"/>
              <a:t>to produce it.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609600" y="5105400"/>
            <a:ext cx="7620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Consequence:</a:t>
            </a:r>
            <a:r>
              <a:rPr lang="en-US" altLang="en-US" sz="1800" dirty="0"/>
              <a:t>  The more localized the wave </a:t>
            </a:r>
            <a:r>
              <a:rPr lang="en-US" altLang="en-US" sz="1800" dirty="0" smtClean="0"/>
              <a:t>packet in space, </a:t>
            </a:r>
            <a:r>
              <a:rPr lang="en-US" altLang="en-US" sz="1800" dirty="0"/>
              <a:t>the less precisely </a:t>
            </a:r>
            <a:r>
              <a:rPr lang="en-US" altLang="en-US" sz="1800" dirty="0" smtClean="0"/>
              <a:t>defined is </a:t>
            </a:r>
            <a:r>
              <a:rPr lang="en-US" altLang="en-US" sz="1800" dirty="0"/>
              <a:t>the momentum.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6600" y="375999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5058" y="376101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172200"/>
            <a:ext cx="6844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http://demonstrations.wolfram.com/WavepacketForAFreeParticle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419100"/>
            <a:ext cx="535305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3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57" y="936173"/>
            <a:ext cx="4013972" cy="2621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804838"/>
            <a:ext cx="4118649" cy="272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587" y="4038601"/>
            <a:ext cx="3909874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131060" y="5722988"/>
                <a:ext cx="2660537" cy="628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  <m:r>
                            <m:rPr>
                              <m:nor/>
                            </m:rPr>
                            <a:rPr lang="en-US" sz="3200" b="1" dirty="0"/>
                            <m:t> 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  <m:r>
                            <m:rPr>
                              <m:nor/>
                            </m:rPr>
                            <a:rPr lang="en-US" sz="3200" b="1" dirty="0"/>
                            <m:t> </m:t>
                          </m:r>
                        </m:e>
                        <m:sub>
                          <m:r>
                            <a:rPr lang="en-US" sz="3200" b="1" i="1" dirty="0" smtClean="0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≥ℏ/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060" y="5722988"/>
                <a:ext cx="2660537" cy="6288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37043" y="300335"/>
            <a:ext cx="7168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Uncertainty Relation for Gaussian </a:t>
            </a:r>
            <a:r>
              <a:rPr lang="en-US" sz="2400" b="1" dirty="0" err="1" smtClean="0"/>
              <a:t>Wavepackets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744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http://demonstrations.wolfram.com/EvolutionOfAGaussianWavePacket/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42458" y="1866897"/>
                <a:ext cx="447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8" y="1866897"/>
                <a:ext cx="44755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42458" y="3276600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8" y="32766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6200000">
                <a:off x="-237190" y="1326413"/>
                <a:ext cx="1285095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𝝍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237190" y="1326413"/>
                <a:ext cx="1285095" cy="470000"/>
              </a:xfrm>
              <a:prstGeom prst="rect">
                <a:avLst/>
              </a:prstGeom>
              <a:blipFill rotWithShape="1">
                <a:blip r:embed="rId8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16200000">
                <a:off x="-246829" y="2708260"/>
                <a:ext cx="1294713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𝝓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246829" y="2708260"/>
                <a:ext cx="1294713" cy="470000"/>
              </a:xfrm>
              <a:prstGeom prst="rect">
                <a:avLst/>
              </a:prstGeom>
              <a:blipFill rotWithShape="1">
                <a:blip r:embed="rId9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96531" y="1797116"/>
                <a:ext cx="447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531" y="1797116"/>
                <a:ext cx="447558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96531" y="3206819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531" y="3206819"/>
                <a:ext cx="46038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 rot="16200000">
                <a:off x="4016883" y="1256632"/>
                <a:ext cx="1285095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𝝍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16883" y="1256632"/>
                <a:ext cx="1285095" cy="470000"/>
              </a:xfrm>
              <a:prstGeom prst="rect">
                <a:avLst/>
              </a:prstGeom>
              <a:blipFill rotWithShape="1">
                <a:blip r:embed="rId12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6200000">
                <a:off x="4007244" y="2638479"/>
                <a:ext cx="1294713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𝝓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07244" y="2638479"/>
                <a:ext cx="1294713" cy="470000"/>
              </a:xfrm>
              <a:prstGeom prst="rect">
                <a:avLst/>
              </a:prstGeom>
              <a:blipFill rotWithShape="1">
                <a:blip r:embed="rId13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45518" y="4943090"/>
                <a:ext cx="447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518" y="4943090"/>
                <a:ext cx="447558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45518" y="6352793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518" y="6352793"/>
                <a:ext cx="460382" cy="461665"/>
              </a:xfrm>
              <a:prstGeom prst="rect">
                <a:avLst/>
              </a:prstGeom>
              <a:blipFill rotWithShape="1">
                <a:blip r:embed="rId1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4065870" y="4402606"/>
                <a:ext cx="1285095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𝝍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65870" y="4402606"/>
                <a:ext cx="1285095" cy="470000"/>
              </a:xfrm>
              <a:prstGeom prst="rect">
                <a:avLst/>
              </a:prstGeom>
              <a:blipFill rotWithShape="1">
                <a:blip r:embed="rId16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rot="16200000">
                <a:off x="4056231" y="5784453"/>
                <a:ext cx="1294713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𝝓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56231" y="5784453"/>
                <a:ext cx="1294713" cy="470000"/>
              </a:xfrm>
              <a:prstGeom prst="rect">
                <a:avLst/>
              </a:prstGeom>
              <a:blipFill rotWithShape="1">
                <a:blip r:embed="rId17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481319" y="4175941"/>
                <a:ext cx="19826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∆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𝒑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319" y="4175941"/>
                <a:ext cx="1982659" cy="461665"/>
              </a:xfrm>
              <a:prstGeom prst="rect">
                <a:avLst/>
              </a:prstGeom>
              <a:blipFill rotWithShape="1">
                <a:blip r:embed="rId18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67451" y="4637606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(ħ = 1 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this simulation)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6057" y="5334000"/>
            <a:ext cx="2110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 we will show: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xample of wave pac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"/>
            <a:ext cx="757989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3440668"/>
            <a:ext cx="3756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Uncertainty Relation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66853" y="3962400"/>
                <a:ext cx="25474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∙∆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~ 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853" y="3962400"/>
                <a:ext cx="2547492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81200" y="4737999"/>
            <a:ext cx="495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Translating to Quantum Mechanics: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000" y="5232321"/>
                <a:ext cx="28184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∙ℏ∆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~ ℏ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00" y="5232321"/>
                <a:ext cx="28184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7633" y="5199664"/>
                <a:ext cx="27606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∙∆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~ ℏ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633" y="5199664"/>
                <a:ext cx="276062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39262" y="533816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8571" y="6040316"/>
            <a:ext cx="401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Ultimately we will show that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53000" y="5906869"/>
                <a:ext cx="3293915" cy="696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3600" b="1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𝝈</m:t>
                          </m:r>
                        </m:e>
                        <m:sub>
                          <m:sSub>
                            <m:sSubPr>
                              <m:ctrlPr>
                                <a:rPr lang="en-US" sz="3600" b="1" i="1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sub>
                          </m:sSub>
                        </m:sub>
                      </m:sSub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≥ℏ/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906869"/>
                <a:ext cx="3293915" cy="69615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2000" y="2626834"/>
                <a:ext cx="3143233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𝚿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𝝅</m:t>
                              </m:r>
                            </m:e>
                          </m:rad>
                        </m:den>
                      </m:f>
                      <m:nary>
                        <m:naryPr>
                          <m:ctrlP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𝒂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𝒌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𝒊𝒌𝒙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𝒅𝒌</m:t>
                          </m:r>
                        </m:e>
                      </m:nary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00" y="2626834"/>
                <a:ext cx="3143233" cy="689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77080" y="926068"/>
                <a:ext cx="76097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𝚿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080" y="926068"/>
                <a:ext cx="76097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20016" y="604155"/>
                <a:ext cx="71846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016" y="604155"/>
                <a:ext cx="718466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6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5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b="1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577</Words>
  <Application>Microsoft Office PowerPoint</Application>
  <PresentationFormat>On-screen Show (4:3)</PresentationFormat>
  <Paragraphs>78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 Hoffman</dc:creator>
  <cp:lastModifiedBy>Steven M Anlage</cp:lastModifiedBy>
  <cp:revision>145</cp:revision>
  <dcterms:created xsi:type="dcterms:W3CDTF">2005-02-21T19:13:27Z</dcterms:created>
  <dcterms:modified xsi:type="dcterms:W3CDTF">2019-02-03T15:10:59Z</dcterms:modified>
</cp:coreProperties>
</file>